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147375849" r:id="rId2"/>
    <p:sldId id="2147375858" r:id="rId3"/>
    <p:sldId id="21473758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EAF742-FF47-4C3A-9BA2-7F51F218F40D}" type="datetimeFigureOut">
              <a:rPr lang="en-IN" smtClean="0"/>
              <a:t>18-12-2023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F6C986-63E4-42EB-8352-E8A0372832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151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02A314-3720-954B-908C-73E753C7D0D4}" type="slidenum">
              <a:rPr lang="de-DE" smtClean="0">
                <a:solidFill>
                  <a:prstClr val="black"/>
                </a:solidFill>
              </a:rPr>
              <a:pPr/>
              <a:t>2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0178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02A314-3720-954B-908C-73E753C7D0D4}" type="slidenum">
              <a:rPr lang="de-DE" smtClean="0">
                <a:solidFill>
                  <a:prstClr val="black"/>
                </a:solidFill>
              </a:rPr>
              <a:pPr/>
              <a:t>3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831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9571E-CDEF-FCA7-02E2-213F2969C0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F52883-C78B-02CC-0475-CF105F58B8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F32C63-4174-CB86-6052-9B791E71D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C5733-A737-4126-A75B-E1C9B2FEC047}" type="datetimeFigureOut">
              <a:rPr lang="en-IN" smtClean="0"/>
              <a:t>18-12-2023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6FB31-9FF5-8E01-0E41-9764844B4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7B8296-F695-5C4B-74DC-65D48CDC6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526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C5FAD-92EF-A764-D4E3-A1BA00B78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2531D8-BD78-56AA-424F-3BC36FC2F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7B371-2ACD-F200-76EB-EE2498EDC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C5733-A737-4126-A75B-E1C9B2FEC047}" type="datetimeFigureOut">
              <a:rPr lang="en-IN" smtClean="0"/>
              <a:t>18-12-2023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625D37-C000-BEB1-97FD-7D3C92E4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C4C68-3559-0A19-C5D2-252ABA5D3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1575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5B0E58-43E0-49FD-1F90-C0D4BD47F9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24EACD-F7D9-42BE-3FC4-94EBE9EE34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F5F51-0A35-CCC6-45E0-10B56352E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C5733-A737-4126-A75B-E1C9B2FEC047}" type="datetimeFigureOut">
              <a:rPr lang="en-IN" smtClean="0"/>
              <a:t>18-12-2023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E1E53-D32B-4B8F-8E37-524246661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27FD4D-CCB1-BDC2-EC6A-E6FF21C0B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97655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94BE250-0F9F-1747-9CD1-298DF3E1C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Embitel Technologies India Pvt. Ltd.</a:t>
            </a: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0D852E5-AE02-A04A-AC5D-66EA333E7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33965-043B-2A46-935D-881D9693FAD7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34048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>
          <a:xfrm>
            <a:off x="857157" y="378629"/>
            <a:ext cx="10839099" cy="656591"/>
          </a:xfrm>
        </p:spPr>
        <p:txBody>
          <a:bodyPr/>
          <a:lstStyle/>
          <a:p>
            <a:r>
              <a:rPr lang="de-DE"/>
              <a:t>Überschrift einer Inhaltsfolie mit einem zentralen Content-Element und den üblichen Zusatzelementen (optional)</a:t>
            </a:r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36"/>
          </p:nvPr>
        </p:nvSpPr>
        <p:spPr>
          <a:xfrm>
            <a:off x="11756205" y="6572251"/>
            <a:ext cx="194499" cy="164148"/>
          </a:xfrm>
          <a:prstGeom prst="rect">
            <a:avLst/>
          </a:prstGeom>
        </p:spPr>
        <p:txBody>
          <a:bodyPr/>
          <a:lstStyle/>
          <a:p>
            <a:fld id="{7604AF9A-3750-4325-95E8-A160DF07D4A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49" name="Freihandform 48"/>
          <p:cNvSpPr/>
          <p:nvPr userDrawn="1"/>
        </p:nvSpPr>
        <p:spPr>
          <a:xfrm>
            <a:off x="-749701" y="5760002"/>
            <a:ext cx="252391" cy="466724"/>
          </a:xfrm>
          <a:custGeom>
            <a:avLst/>
            <a:gdLst>
              <a:gd name="connsiteX0" fmla="*/ 0 w 275906"/>
              <a:gd name="connsiteY0" fmla="*/ 0 h 4371974"/>
              <a:gd name="connsiteX1" fmla="*/ 275906 w 275906"/>
              <a:gd name="connsiteY1" fmla="*/ 0 h 4371974"/>
              <a:gd name="connsiteX2" fmla="*/ 275906 w 275906"/>
              <a:gd name="connsiteY2" fmla="*/ 4371974 h 4371974"/>
              <a:gd name="connsiteX3" fmla="*/ 0 w 275906"/>
              <a:gd name="connsiteY3" fmla="*/ 4371974 h 4371974"/>
              <a:gd name="connsiteX0" fmla="*/ 0 w 275906"/>
              <a:gd name="connsiteY0" fmla="*/ 0 h 4371974"/>
              <a:gd name="connsiteX1" fmla="*/ 275906 w 275906"/>
              <a:gd name="connsiteY1" fmla="*/ 0 h 4371974"/>
              <a:gd name="connsiteX2" fmla="*/ 274320 w 275906"/>
              <a:gd name="connsiteY2" fmla="*/ 1981199 h 4371974"/>
              <a:gd name="connsiteX3" fmla="*/ 275906 w 275906"/>
              <a:gd name="connsiteY3" fmla="*/ 4371974 h 4371974"/>
              <a:gd name="connsiteX4" fmla="*/ 0 w 275906"/>
              <a:gd name="connsiteY4" fmla="*/ 4371974 h 4371974"/>
              <a:gd name="connsiteX5" fmla="*/ 0 w 275906"/>
              <a:gd name="connsiteY5" fmla="*/ 0 h 4371974"/>
              <a:gd name="connsiteX0" fmla="*/ 274320 w 365760"/>
              <a:gd name="connsiteY0" fmla="*/ 1981199 h 4371974"/>
              <a:gd name="connsiteX1" fmla="*/ 275906 w 365760"/>
              <a:gd name="connsiteY1" fmla="*/ 4371974 h 4371974"/>
              <a:gd name="connsiteX2" fmla="*/ 0 w 365760"/>
              <a:gd name="connsiteY2" fmla="*/ 4371974 h 4371974"/>
              <a:gd name="connsiteX3" fmla="*/ 0 w 365760"/>
              <a:gd name="connsiteY3" fmla="*/ 0 h 4371974"/>
              <a:gd name="connsiteX4" fmla="*/ 275906 w 365760"/>
              <a:gd name="connsiteY4" fmla="*/ 0 h 4371974"/>
              <a:gd name="connsiteX5" fmla="*/ 365760 w 365760"/>
              <a:gd name="connsiteY5" fmla="*/ 2072639 h 4371974"/>
              <a:gd name="connsiteX0" fmla="*/ 274320 w 275906"/>
              <a:gd name="connsiteY0" fmla="*/ 1981199 h 4371974"/>
              <a:gd name="connsiteX1" fmla="*/ 275906 w 275906"/>
              <a:gd name="connsiteY1" fmla="*/ 4371974 h 4371974"/>
              <a:gd name="connsiteX2" fmla="*/ 0 w 275906"/>
              <a:gd name="connsiteY2" fmla="*/ 4371974 h 4371974"/>
              <a:gd name="connsiteX3" fmla="*/ 0 w 275906"/>
              <a:gd name="connsiteY3" fmla="*/ 0 h 4371974"/>
              <a:gd name="connsiteX4" fmla="*/ 275906 w 275906"/>
              <a:gd name="connsiteY4" fmla="*/ 0 h 4371974"/>
              <a:gd name="connsiteX0" fmla="*/ 275906 w 275906"/>
              <a:gd name="connsiteY0" fmla="*/ 4371974 h 4371974"/>
              <a:gd name="connsiteX1" fmla="*/ 0 w 275906"/>
              <a:gd name="connsiteY1" fmla="*/ 4371974 h 4371974"/>
              <a:gd name="connsiteX2" fmla="*/ 0 w 275906"/>
              <a:gd name="connsiteY2" fmla="*/ 0 h 4371974"/>
              <a:gd name="connsiteX3" fmla="*/ 275906 w 275906"/>
              <a:gd name="connsiteY3" fmla="*/ 0 h 4371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5906" h="4371974">
                <a:moveTo>
                  <a:pt x="275906" y="4371974"/>
                </a:moveTo>
                <a:lnTo>
                  <a:pt x="0" y="4371974"/>
                </a:lnTo>
                <a:lnTo>
                  <a:pt x="0" y="0"/>
                </a:lnTo>
                <a:lnTo>
                  <a:pt x="275906" y="0"/>
                </a:lnTo>
              </a:path>
            </a:pathLst>
          </a:cu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36000" rIns="72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000">
              <a:solidFill>
                <a:srgbClr val="000000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52" name="Textplatzhalter 11"/>
          <p:cNvSpPr txBox="1">
            <a:spLocks/>
          </p:cNvSpPr>
          <p:nvPr userDrawn="1"/>
        </p:nvSpPr>
        <p:spPr bwMode="gray">
          <a:xfrm rot="16200000">
            <a:off x="-787400" y="5870046"/>
            <a:ext cx="402959" cy="2339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rtl="0" fontAlgn="base">
              <a:lnSpc>
                <a:spcPct val="95000"/>
              </a:lnSpc>
              <a:spcBef>
                <a:spcPts val="400"/>
              </a:spcBef>
              <a:spcAft>
                <a:spcPct val="0"/>
              </a:spcAft>
              <a:buFont typeface="Arial" pitchFamily="34" charset="0"/>
              <a:buNone/>
              <a:defRPr lang="de-DE" sz="1300" kern="1200" dirty="0" smtClean="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1pPr>
            <a:lvl2pPr marL="180975" indent="-180975" algn="l" rtl="0" fontAlgn="base">
              <a:lnSpc>
                <a:spcPct val="95000"/>
              </a:lnSpc>
              <a:spcBef>
                <a:spcPts val="400"/>
              </a:spcBef>
              <a:spcAft>
                <a:spcPct val="0"/>
              </a:spcAft>
              <a:buFont typeface="Wingdings" pitchFamily="2" charset="2"/>
              <a:buChar char="§"/>
              <a:defRPr sz="13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2pPr>
            <a:lvl3pPr marL="361950" indent="-180975" algn="l" rtl="0" fontAlgn="base">
              <a:lnSpc>
                <a:spcPct val="95000"/>
              </a:lnSpc>
              <a:spcBef>
                <a:spcPts val="400"/>
              </a:spcBef>
              <a:spcAft>
                <a:spcPct val="0"/>
              </a:spcAft>
              <a:buFont typeface="Arial" pitchFamily="34" charset="0"/>
              <a:buChar char="̵"/>
              <a:defRPr sz="13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3pPr>
            <a:lvl4pPr marL="534988" indent="-173038" algn="l" rtl="0" fontAlgn="base">
              <a:lnSpc>
                <a:spcPct val="95000"/>
              </a:lnSpc>
              <a:spcBef>
                <a:spcPts val="400"/>
              </a:spcBef>
              <a:spcAft>
                <a:spcPct val="0"/>
              </a:spcAft>
              <a:buFont typeface="Arial" pitchFamily="34" charset="0"/>
              <a:buChar char="̵"/>
              <a:defRPr sz="13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4pPr>
            <a:lvl5pPr marL="715963" indent="-180975" algn="l" rtl="0" fontAlgn="base">
              <a:lnSpc>
                <a:spcPct val="95000"/>
              </a:lnSpc>
              <a:spcBef>
                <a:spcPts val="400"/>
              </a:spcBef>
              <a:spcAft>
                <a:spcPct val="0"/>
              </a:spcAft>
              <a:buFont typeface="Arial" pitchFamily="34" charset="0"/>
              <a:buChar char="̵"/>
              <a:defRPr sz="13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sz="800">
                <a:solidFill>
                  <a:srgbClr val="000000"/>
                </a:solidFill>
              </a:rPr>
              <a:t>Kicker-box</a:t>
            </a:r>
          </a:p>
        </p:txBody>
      </p:sp>
    </p:spTree>
    <p:extLst>
      <p:ext uri="{BB962C8B-B14F-4D97-AF65-F5344CB8AC3E}">
        <p14:creationId xmlns:p14="http://schemas.microsoft.com/office/powerpoint/2010/main" val="7395362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A96CF-24AE-E208-93C7-FA5ACE54F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516F3-24A0-80FB-98FE-50F8FEDDD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4065BA-60FF-A551-0CC9-511291A51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C5733-A737-4126-A75B-E1C9B2FEC047}" type="datetimeFigureOut">
              <a:rPr lang="en-IN" smtClean="0"/>
              <a:t>18-12-2023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8C1C4B-407C-C45E-ECFF-C85A2A5D4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88895A-5BD2-0C34-76FD-A581F8929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6225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70EF-6E94-912C-B0D6-740286EE9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14B3C-F5AC-2FA9-4127-2E72243F7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D1D5C-C3CF-E24C-A46D-536817F39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C5733-A737-4126-A75B-E1C9B2FEC047}" type="datetimeFigureOut">
              <a:rPr lang="en-IN" smtClean="0"/>
              <a:t>18-12-2023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1B95E1-2D62-C798-BB27-0F00A4A6E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E62AD9-C834-E181-1CD3-F2E7EC024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1585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302DA-8D84-D8B5-3FE4-689FFBC92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C7A5F-2C2D-2E71-7B0E-CD95401FCC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B530AD-4764-3649-7192-D22C56F65E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794E6B-48AE-9CDC-104D-A2A7F9D22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C5733-A737-4126-A75B-E1C9B2FEC047}" type="datetimeFigureOut">
              <a:rPr lang="en-IN" smtClean="0"/>
              <a:t>18-12-2023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B5300D-B971-8FE7-D22B-679D534BE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77E026-DFA1-64FF-676A-B6EA4854E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6474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9D915-B253-FECE-C0CF-966248996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5FA9F-EA92-80CA-A6AE-68BFE3C7A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1CB0EF-F140-B352-9979-013A8D6A4F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5D479B-9E75-7441-0646-DBE20165CB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65F80F-548A-7332-940A-095F7D338F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04DBA-1E9C-7AF1-304D-954682F05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C5733-A737-4126-A75B-E1C9B2FEC047}" type="datetimeFigureOut">
              <a:rPr lang="en-IN" smtClean="0"/>
              <a:t>18-12-2023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0B8308-E1FB-FA35-67E9-9695B5DBA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DD3D67-43B2-F88D-F0A6-E8FD7F76A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7889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1EA1F-954A-813A-EBB6-2DF67BE5A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D38E4C-6BF3-8045-F6CD-EAA720E07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C5733-A737-4126-A75B-E1C9B2FEC047}" type="datetimeFigureOut">
              <a:rPr lang="en-IN" smtClean="0"/>
              <a:t>18-12-2023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ECA64E-947C-81BF-FD18-C9D78B03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DCCFD0-4853-8C43-15E0-C32F7B7F4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6819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D9D685-5916-BBBF-B7F3-89D18AA61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C5733-A737-4126-A75B-E1C9B2FEC047}" type="datetimeFigureOut">
              <a:rPr lang="en-IN" smtClean="0"/>
              <a:t>18-12-2023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B0A189-3913-DCB5-3ECB-403A2186E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8DB4D9-1699-885F-36CE-59C62C9C7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0754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F4728-6C06-FE9C-4C04-3D093195D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96AB7-A3AB-E663-D97A-4E5E03D842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4D1E25-7639-57DA-EB16-53508959E1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509BBB-DA16-F497-CE70-AD2BBBAE1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C5733-A737-4126-A75B-E1C9B2FEC047}" type="datetimeFigureOut">
              <a:rPr lang="en-IN" smtClean="0"/>
              <a:t>18-12-2023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FEA5B7-D1E3-2C0F-1380-5E9973EC4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4A24C7-BFD2-915E-DEAF-740DC0EBC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7642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F6A6C-B27C-B008-347B-DB8A7848A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9AEC4B-205E-A78D-C533-711A9634AD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88AC82-084B-3221-A0C4-00F6D7A8E7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6725E4-5704-1D72-9A80-880D11FA7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C5733-A737-4126-A75B-E1C9B2FEC047}" type="datetimeFigureOut">
              <a:rPr lang="en-IN" smtClean="0"/>
              <a:t>18-12-2023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42963-2EEE-1592-4349-0A07944E8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4CCE8A-1564-63BA-BD81-7EE4E9587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0379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73272D-6903-CC22-1C19-FBDEECD3A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9ED506-9C6E-23F3-CBC0-606EE1FEBD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126C54-5CF8-86D2-0C5B-84FAE42C3F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C5733-A737-4126-A75B-E1C9B2FEC047}" type="datetimeFigureOut">
              <a:rPr lang="en-IN" smtClean="0"/>
              <a:t>18-12-2023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329B9-EBD3-71A0-47DC-231B64D28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8EE56-F731-913C-A9EC-833E6E01CB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2636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platzhalter 9"/>
          <p:cNvSpPr txBox="1">
            <a:spLocks/>
          </p:cNvSpPr>
          <p:nvPr/>
        </p:nvSpPr>
        <p:spPr>
          <a:xfrm>
            <a:off x="866555" y="1123809"/>
            <a:ext cx="4240671" cy="296571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 indent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rgbClr val="FF7300"/>
              </a:buClr>
              <a:buSzPct val="100000"/>
              <a:buFont typeface="Symbol" charset="2"/>
              <a:buNone/>
              <a:defRPr sz="1600" b="0" i="0" kern="0" cap="all" spc="50" baseline="0">
                <a:solidFill>
                  <a:srgbClr val="FF7300"/>
                </a:solidFill>
                <a:latin typeface="Campton ExtraBold"/>
                <a:cs typeface="Campton Book"/>
              </a:defRPr>
            </a:lvl1pPr>
            <a:lvl2pPr marL="266700" indent="-93663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b="0" i="0">
                <a:latin typeface="Campton Book"/>
                <a:cs typeface="Campton Book"/>
              </a:defRPr>
            </a:lvl2pPr>
            <a:lvl3pPr marL="266700" indent="-93663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Symbol" charset="2"/>
              <a:buChar char="-"/>
              <a:defRPr sz="1400" b="0" i="0" baseline="0">
                <a:latin typeface="Campton Book"/>
                <a:cs typeface="Campton Book"/>
              </a:defRPr>
            </a:lvl3pPr>
            <a:lvl4pPr marL="358775" indent="-92075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Arial"/>
              <a:buChar char="•"/>
              <a:tabLst>
                <a:tab pos="989013" algn="l"/>
              </a:tabLst>
              <a:defRPr sz="1400" b="0" i="0">
                <a:latin typeface="Campton Book"/>
                <a:cs typeface="Campton Book"/>
              </a:defRPr>
            </a:lvl4pPr>
            <a:lvl5pPr marL="358775" indent="-92075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Symbol" charset="2"/>
              <a:buChar char="-"/>
              <a:tabLst>
                <a:tab pos="1163638" algn="l"/>
              </a:tabLst>
              <a:defRPr sz="1400" b="0" i="0" baseline="0">
                <a:latin typeface="Campton Book"/>
                <a:cs typeface="Campton Book"/>
              </a:defRPr>
            </a:lvl5pPr>
            <a:lvl6pPr marL="2514156" indent="-22856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275" indent="-22856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8395" indent="-22856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5514" indent="-22856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defTabSz="914193">
              <a:defRPr/>
            </a:pPr>
            <a:r>
              <a:rPr lang="en-US" dirty="0">
                <a:latin typeface="Rubik" panose="020B0604020202020204" charset="-79"/>
                <a:cs typeface="Rubik" panose="020B0604020202020204" charset="-79"/>
              </a:rPr>
              <a:t>Problem statement</a:t>
            </a:r>
          </a:p>
        </p:txBody>
      </p:sp>
      <p:sp>
        <p:nvSpPr>
          <p:cNvPr id="26" name="Inhaltsplatzhalter 11"/>
          <p:cNvSpPr txBox="1">
            <a:spLocks/>
          </p:cNvSpPr>
          <p:nvPr/>
        </p:nvSpPr>
        <p:spPr>
          <a:xfrm>
            <a:off x="708298" y="1514786"/>
            <a:ext cx="4898165" cy="2051289"/>
          </a:xfrm>
          <a:prstGeom prst="rect">
            <a:avLst/>
          </a:prstGeom>
          <a:ln>
            <a:noFill/>
            <a:prstDash val="dash"/>
          </a:ln>
        </p:spPr>
        <p:txBody>
          <a:bodyPr/>
          <a:lstStyle>
            <a:lvl1pPr marL="173038" indent="-173038" algn="l" defTabSz="91423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Symbol" charset="2"/>
              <a:buChar char="-"/>
              <a:defRPr sz="1400" b="0" i="0" kern="1200" baseline="0">
                <a:solidFill>
                  <a:schemeClr val="tx1"/>
                </a:solidFill>
                <a:latin typeface="Campton Book"/>
                <a:ea typeface="+mn-ea"/>
                <a:cs typeface="Campton Book"/>
              </a:defRPr>
            </a:lvl1pPr>
            <a:lvl2pPr marL="358775" indent="-176213" algn="l" defTabSz="91423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tabLst/>
              <a:defRPr sz="1400" b="0" i="0" kern="1200">
                <a:solidFill>
                  <a:schemeClr val="tx1"/>
                </a:solidFill>
                <a:latin typeface="Campton Book"/>
                <a:ea typeface="+mn-ea"/>
                <a:cs typeface="Campton Book"/>
              </a:defRPr>
            </a:lvl2pPr>
            <a:lvl3pPr marL="358775" indent="-176213" algn="l" defTabSz="91423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Symbol" charset="2"/>
              <a:buChar char="-"/>
              <a:tabLst/>
              <a:defRPr sz="1400" b="0" i="0" kern="1200" baseline="0">
                <a:solidFill>
                  <a:schemeClr val="tx1"/>
                </a:solidFill>
                <a:latin typeface="Campton Book"/>
                <a:ea typeface="+mn-ea"/>
                <a:cs typeface="Campton Book"/>
              </a:defRPr>
            </a:lvl3pPr>
            <a:lvl4pPr marL="534988" indent="-176213" algn="l" defTabSz="91423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tabLst>
                <a:tab pos="989013" algn="l"/>
              </a:tabLst>
              <a:defRPr sz="1400" b="0" i="0" kern="1200">
                <a:solidFill>
                  <a:schemeClr val="tx1"/>
                </a:solidFill>
                <a:latin typeface="Campton Book"/>
                <a:ea typeface="+mn-ea"/>
                <a:cs typeface="Campton Book"/>
              </a:defRPr>
            </a:lvl4pPr>
            <a:lvl5pPr marL="534988" indent="-176213" algn="l" defTabSz="91423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Symbol" charset="2"/>
              <a:buChar char="-"/>
              <a:tabLst>
                <a:tab pos="1163638" algn="l"/>
              </a:tabLst>
              <a:defRPr sz="1400" b="0" i="0" kern="1200" baseline="0">
                <a:solidFill>
                  <a:schemeClr val="tx1"/>
                </a:solidFill>
                <a:latin typeface="Campton Book"/>
                <a:ea typeface="+mn-ea"/>
                <a:cs typeface="Campton Book"/>
              </a:defRPr>
            </a:lvl5pPr>
            <a:lvl6pPr marL="2514156" indent="-228560" algn="l" defTabSz="9142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275" indent="-228560" algn="l" defTabSz="9142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395" indent="-228560" algn="l" defTabSz="9142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514" indent="-228560" algn="l" defTabSz="9142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3920">
              <a:spcAft>
                <a:spcPts val="0"/>
              </a:spcAft>
              <a:buClr>
                <a:srgbClr val="FF7300"/>
              </a:buClr>
              <a:buSzTx/>
              <a:buNone/>
              <a:defRPr/>
            </a:pPr>
            <a:r>
              <a:rPr lang="en-US" sz="1333" dirty="0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Necklace Virtual Try On cannot be done using Face Detection or Face Segmentation Mechanisms.</a:t>
            </a:r>
          </a:p>
          <a:p>
            <a:pPr marL="0" indent="0" defTabSz="913920">
              <a:spcAft>
                <a:spcPts val="0"/>
              </a:spcAft>
              <a:buClr>
                <a:srgbClr val="FF7300"/>
              </a:buClr>
              <a:buSzTx/>
              <a:buNone/>
              <a:defRPr/>
            </a:pPr>
            <a:endParaRPr lang="en-US" sz="1333" dirty="0">
              <a:solidFill>
                <a:srgbClr val="000000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defTabSz="913920">
              <a:spcAft>
                <a:spcPts val="0"/>
              </a:spcAft>
              <a:buClr>
                <a:srgbClr val="FF7300"/>
              </a:buClr>
              <a:buSzTx/>
              <a:buNone/>
              <a:defRPr/>
            </a:pPr>
            <a:r>
              <a:rPr lang="en-US" sz="1333" dirty="0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In order to position a Necklace on a Human Image, we need to be able to determine the “thorax” and the relative Pose orientation of the Human Image to be able to accurately wrap and place the Necklace </a:t>
            </a:r>
          </a:p>
          <a:p>
            <a:pPr marL="0" indent="0" defTabSz="913920">
              <a:spcAft>
                <a:spcPts val="0"/>
              </a:spcAft>
              <a:buClr>
                <a:srgbClr val="FF7300"/>
              </a:buClr>
              <a:buSzTx/>
              <a:buNone/>
              <a:defRPr/>
            </a:pPr>
            <a:endParaRPr lang="en-US" sz="1333" dirty="0">
              <a:solidFill>
                <a:srgbClr val="000000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defTabSz="913920">
              <a:spcAft>
                <a:spcPts val="0"/>
              </a:spcAft>
              <a:buClr>
                <a:srgbClr val="FF7300"/>
              </a:buClr>
              <a:buSzTx/>
              <a:buNone/>
              <a:defRPr/>
            </a:pPr>
            <a:r>
              <a:rPr lang="en-US" sz="1333" dirty="0" err="1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OpenPose</a:t>
            </a:r>
            <a:r>
              <a:rPr lang="en-US" sz="1333" dirty="0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 and </a:t>
            </a:r>
            <a:r>
              <a:rPr lang="en-US" sz="1333" dirty="0" err="1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BlazePose</a:t>
            </a:r>
            <a:r>
              <a:rPr lang="en-US" sz="1333" dirty="0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(via </a:t>
            </a:r>
            <a:r>
              <a:rPr lang="en-US" sz="1333" dirty="0" err="1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BlazeNet</a:t>
            </a:r>
            <a:r>
              <a:rPr lang="en-US" sz="1333" dirty="0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/</a:t>
            </a:r>
            <a:r>
              <a:rPr lang="en-US" sz="1333" dirty="0" err="1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MediaPipe</a:t>
            </a:r>
            <a:r>
              <a:rPr lang="en-US" sz="1333" dirty="0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) are 2 possible ML Models providing Solutions to the above Problem as they help detect or compute relative Pose Orientation Points</a:t>
            </a:r>
          </a:p>
          <a:p>
            <a:pPr marL="0" indent="0" defTabSz="913920">
              <a:spcAft>
                <a:spcPts val="0"/>
              </a:spcAft>
              <a:buClr>
                <a:srgbClr val="FF7300"/>
              </a:buClr>
              <a:buSzTx/>
              <a:buNone/>
              <a:defRPr/>
            </a:pPr>
            <a:endParaRPr lang="en-US" sz="1333" dirty="0">
              <a:solidFill>
                <a:srgbClr val="000000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defTabSz="913920">
              <a:spcAft>
                <a:spcPts val="0"/>
              </a:spcAft>
              <a:buClr>
                <a:srgbClr val="FF7300"/>
              </a:buClr>
              <a:buSzTx/>
              <a:buNone/>
              <a:defRPr/>
            </a:pPr>
            <a:r>
              <a:rPr lang="en-US" sz="1333" dirty="0" err="1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BlazePose</a:t>
            </a:r>
            <a:r>
              <a:rPr lang="en-US" sz="1333" dirty="0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(</a:t>
            </a:r>
            <a:r>
              <a:rPr lang="en-US" sz="1333" dirty="0" err="1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MediaPipe</a:t>
            </a:r>
            <a:r>
              <a:rPr lang="en-US" sz="1333" dirty="0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) has been chosen for this specific implementation as it allows us to suitably implement the same on “Selfie Images”</a:t>
            </a:r>
          </a:p>
          <a:p>
            <a:pPr marL="0" indent="0" defTabSz="913920">
              <a:spcAft>
                <a:spcPts val="0"/>
              </a:spcAft>
              <a:buClr>
                <a:srgbClr val="FF7300"/>
              </a:buClr>
              <a:buSzTx/>
              <a:buNone/>
              <a:defRPr/>
            </a:pPr>
            <a:endParaRPr lang="en-US" sz="1333" dirty="0">
              <a:solidFill>
                <a:srgbClr val="000000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defTabSz="913920">
              <a:spcAft>
                <a:spcPts val="0"/>
              </a:spcAft>
              <a:buClr>
                <a:srgbClr val="FF7300"/>
              </a:buClr>
              <a:buSzTx/>
              <a:buNone/>
              <a:defRPr/>
            </a:pPr>
            <a:endParaRPr lang="en-US" sz="1333" dirty="0">
              <a:solidFill>
                <a:srgbClr val="000000"/>
              </a:solidFill>
              <a:latin typeface="Rubik" panose="020B0604020202020204" charset="-79"/>
              <a:cs typeface="Rubik" panose="020B0604020202020204" charset="-79"/>
            </a:endParaRPr>
          </a:p>
        </p:txBody>
      </p:sp>
      <p:sp>
        <p:nvSpPr>
          <p:cNvPr id="27" name="Titel 7"/>
          <p:cNvSpPr>
            <a:spLocks noGrp="1"/>
          </p:cNvSpPr>
          <p:nvPr>
            <p:ph type="title"/>
          </p:nvPr>
        </p:nvSpPr>
        <p:spPr>
          <a:xfrm>
            <a:off x="708297" y="378002"/>
            <a:ext cx="10952907" cy="387798"/>
          </a:xfrm>
        </p:spPr>
        <p:txBody>
          <a:bodyPr vert="horz" lIns="0" tIns="0" rIns="0" bIns="0" rtlCol="0" anchor="t" anchorCtr="0">
            <a:spAutoFit/>
          </a:bodyPr>
          <a:lstStyle/>
          <a:p>
            <a:r>
              <a:rPr lang="en-IN" sz="2800" b="1" dirty="0">
                <a:solidFill>
                  <a:srgbClr val="FF0000"/>
                </a:solidFill>
                <a:latin typeface="+mn-lt"/>
              </a:rPr>
              <a:t>Virtual Try On Solutions- Necklace</a:t>
            </a:r>
            <a:endParaRPr lang="en-US" sz="2800" b="1" dirty="0">
              <a:solidFill>
                <a:srgbClr val="FF0000"/>
              </a:solidFill>
              <a:latin typeface="+mn-lt"/>
            </a:endParaRPr>
          </a:p>
        </p:txBody>
      </p:sp>
      <p:cxnSp>
        <p:nvCxnSpPr>
          <p:cNvPr id="39" name="Gerader Verbinder 10"/>
          <p:cNvCxnSpPr>
            <a:cxnSpLocks/>
          </p:cNvCxnSpPr>
          <p:nvPr/>
        </p:nvCxnSpPr>
        <p:spPr>
          <a:xfrm>
            <a:off x="853200" y="1420379"/>
            <a:ext cx="4803987" cy="0"/>
          </a:xfrm>
          <a:prstGeom prst="line">
            <a:avLst/>
          </a:prstGeom>
          <a:ln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feld 1"/>
          <p:cNvSpPr txBox="1"/>
          <p:nvPr/>
        </p:nvSpPr>
        <p:spPr>
          <a:xfrm>
            <a:off x="10561793" y="6099717"/>
            <a:ext cx="914400" cy="91440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defTabSz="914193">
              <a:defRPr/>
            </a:pPr>
            <a:endParaRPr lang="en-US">
              <a:solidFill>
                <a:srgbClr val="000000"/>
              </a:solidFill>
              <a:latin typeface="Rubik" panose="020B0604020202020204" charset="-79"/>
              <a:cs typeface="Rubik" panose="020B0604020202020204" charset="-79"/>
            </a:endParaRPr>
          </a:p>
        </p:txBody>
      </p:sp>
      <p:sp>
        <p:nvSpPr>
          <p:cNvPr id="22" name="Foliennummernplatzhalter 2">
            <a:extLst>
              <a:ext uri="{FF2B5EF4-FFF2-40B4-BE49-F238E27FC236}">
                <a16:creationId xmlns:a16="http://schemas.microsoft.com/office/drawing/2014/main" id="{8AF0C167-4440-4CF0-944A-2FDC95D2A5F2}"/>
              </a:ext>
            </a:extLst>
          </p:cNvPr>
          <p:cNvSpPr>
            <a:spLocks noGrp="1"/>
          </p:cNvSpPr>
          <p:nvPr>
            <p:ph type="sldNum" sz="quarter" idx="36"/>
          </p:nvPr>
        </p:nvSpPr>
        <p:spPr>
          <a:xfrm>
            <a:off x="11353191" y="6592773"/>
            <a:ext cx="595988" cy="117705"/>
          </a:xfrm>
        </p:spPr>
        <p:txBody>
          <a:bodyPr/>
          <a:lstStyle/>
          <a:p>
            <a:pPr defTabSz="914193">
              <a:defRPr/>
            </a:pPr>
            <a:fld id="{7604AF9A-3750-4325-95E8-A160DF07D4AF}" type="slidenum">
              <a:rPr lang="en-US" sz="800">
                <a:solidFill>
                  <a:srgbClr val="323232"/>
                </a:solidFill>
                <a:latin typeface="Rubik" panose="020B0604020202020204" charset="-79"/>
                <a:cs typeface="Rubik" panose="020B0604020202020204" charset="-79"/>
              </a:rPr>
              <a:pPr defTabSz="914193">
                <a:defRPr/>
              </a:pPr>
              <a:t>1</a:t>
            </a:fld>
            <a:endParaRPr lang="en-US" sz="800">
              <a:solidFill>
                <a:srgbClr val="323232"/>
              </a:solidFill>
              <a:latin typeface="Rubik" panose="020B0604020202020204" charset="-79"/>
              <a:cs typeface="Rubik" panose="020B0604020202020204" charset="-79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ACB369E-F11A-A4B7-7D35-E1F26C92BE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4750" y="525702"/>
            <a:ext cx="5298952" cy="606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9179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0FC001E-E53E-4AA4-9896-61953C110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33965-043B-2A46-935D-881D9693FAD7}" type="slidenum">
              <a:rPr lang="de-DE" smtClean="0">
                <a:solidFill>
                  <a:srgbClr val="FFFFFF">
                    <a:lumMod val="75000"/>
                  </a:srgbClr>
                </a:solidFill>
              </a:rPr>
              <a:pPr/>
              <a:t>2</a:t>
            </a:fld>
            <a:endParaRPr lang="de-DE">
              <a:solidFill>
                <a:srgbClr val="FFFFFF">
                  <a:lumMod val="75000"/>
                </a:srgbClr>
              </a:solidFill>
            </a:endParaRPr>
          </a:p>
        </p:txBody>
      </p:sp>
      <p:sp>
        <p:nvSpPr>
          <p:cNvPr id="51" name="Title 63"/>
          <p:cNvSpPr txBox="1">
            <a:spLocks/>
          </p:cNvSpPr>
          <p:nvPr/>
        </p:nvSpPr>
        <p:spPr>
          <a:xfrm>
            <a:off x="723886" y="273831"/>
            <a:ext cx="10991999" cy="586140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133" dirty="0">
                <a:latin typeface="+mn-lt"/>
              </a:rPr>
              <a:t>Virtual Try On – Necklace – Jewellery Image Processing </a:t>
            </a:r>
            <a:endParaRPr lang="en-US" sz="2133" dirty="0">
              <a:solidFill>
                <a:srgbClr val="1D1E1D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0E06A3-8AC6-600E-EEC5-37EAA81E32A0}"/>
              </a:ext>
            </a:extLst>
          </p:cNvPr>
          <p:cNvSpPr txBox="1"/>
          <p:nvPr/>
        </p:nvSpPr>
        <p:spPr>
          <a:xfrm>
            <a:off x="723886" y="1422961"/>
            <a:ext cx="11108887" cy="66709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144000" indent="-144000" defTabSz="3600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1pPr>
            <a:lvl2pPr marL="288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2pPr>
            <a:lvl3pPr marL="432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3pPr>
            <a:lvl4pPr marL="576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4pPr>
            <a:lvl5pPr marL="720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r>
              <a:rPr lang="en-US" sz="1600" b="1" dirty="0"/>
              <a:t>The Jewelry Image should clearly articulate relative thorax positioning points in the catalog image</a:t>
            </a:r>
          </a:p>
          <a:p>
            <a:r>
              <a:rPr lang="en-US" sz="1600" b="1" dirty="0">
                <a:solidFill>
                  <a:srgbClr val="FFFF00"/>
                </a:solidFill>
              </a:rPr>
              <a:t>Yellow Points </a:t>
            </a:r>
            <a:r>
              <a:rPr lang="en-US" sz="1600" b="1" dirty="0"/>
              <a:t>below highlight the “Thorax Reference Points” as marked for the Jewelry Image.</a:t>
            </a:r>
          </a:p>
          <a:p>
            <a:r>
              <a:rPr lang="en-US" sz="1600" b="1" dirty="0"/>
              <a:t>Jewelry Image needs to be resized and wrapped to overlay on Human image</a:t>
            </a:r>
          </a:p>
          <a:p>
            <a:r>
              <a:rPr lang="en-US" sz="1600" b="1" dirty="0"/>
              <a:t>Thorax Relative Ref points are available along with Jewelry Image (yellow points in image below)</a:t>
            </a:r>
          </a:p>
          <a:p>
            <a:endParaRPr lang="en-US" sz="1600" b="1" dirty="0"/>
          </a:p>
        </p:txBody>
      </p:sp>
      <p:sp>
        <p:nvSpPr>
          <p:cNvPr id="7" name="Textplatzhalter 9">
            <a:extLst>
              <a:ext uri="{FF2B5EF4-FFF2-40B4-BE49-F238E27FC236}">
                <a16:creationId xmlns:a16="http://schemas.microsoft.com/office/drawing/2014/main" id="{564198B4-AD62-A4EC-4111-23F702EE8224}"/>
              </a:ext>
            </a:extLst>
          </p:cNvPr>
          <p:cNvSpPr txBox="1">
            <a:spLocks/>
          </p:cNvSpPr>
          <p:nvPr/>
        </p:nvSpPr>
        <p:spPr>
          <a:xfrm>
            <a:off x="853201" y="927865"/>
            <a:ext cx="4240671" cy="296571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 indent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rgbClr val="FF7300"/>
              </a:buClr>
              <a:buSzPct val="100000"/>
              <a:buFont typeface="Symbol" charset="2"/>
              <a:buNone/>
              <a:defRPr sz="1600" b="0" i="0" kern="0" cap="all" spc="50" baseline="0">
                <a:solidFill>
                  <a:srgbClr val="FF7300"/>
                </a:solidFill>
                <a:latin typeface="Campton ExtraBold"/>
                <a:cs typeface="Campton Book"/>
              </a:defRPr>
            </a:lvl1pPr>
            <a:lvl2pPr marL="266700" indent="-93663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b="0" i="0">
                <a:latin typeface="Campton Book"/>
                <a:cs typeface="Campton Book"/>
              </a:defRPr>
            </a:lvl2pPr>
            <a:lvl3pPr marL="266700" indent="-93663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Symbol" charset="2"/>
              <a:buChar char="-"/>
              <a:defRPr sz="1400" b="0" i="0" baseline="0">
                <a:latin typeface="Campton Book"/>
                <a:cs typeface="Campton Book"/>
              </a:defRPr>
            </a:lvl3pPr>
            <a:lvl4pPr marL="358775" indent="-92075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Arial"/>
              <a:buChar char="•"/>
              <a:tabLst>
                <a:tab pos="989013" algn="l"/>
              </a:tabLst>
              <a:defRPr sz="1400" b="0" i="0">
                <a:latin typeface="Campton Book"/>
                <a:cs typeface="Campton Book"/>
              </a:defRPr>
            </a:lvl4pPr>
            <a:lvl5pPr marL="358775" indent="-92075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Symbol" charset="2"/>
              <a:buChar char="-"/>
              <a:tabLst>
                <a:tab pos="1163638" algn="l"/>
              </a:tabLst>
              <a:defRPr sz="1400" b="0" i="0" baseline="0">
                <a:latin typeface="Campton Book"/>
                <a:cs typeface="Campton Book"/>
              </a:defRPr>
            </a:lvl5pPr>
            <a:lvl6pPr marL="2514156" indent="-22856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275" indent="-22856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8395" indent="-22856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5514" indent="-22856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defTabSz="914193">
              <a:defRPr/>
            </a:pPr>
            <a:r>
              <a:rPr lang="en-US" dirty="0">
                <a:latin typeface="Rubik" panose="020B0604020202020204" charset="-79"/>
                <a:cs typeface="Rubik" panose="020B0604020202020204" charset="-79"/>
              </a:rPr>
              <a:t>Necklace Image preparation</a:t>
            </a:r>
          </a:p>
        </p:txBody>
      </p:sp>
      <p:cxnSp>
        <p:nvCxnSpPr>
          <p:cNvPr id="9" name="Gerader Verbinder 10">
            <a:extLst>
              <a:ext uri="{FF2B5EF4-FFF2-40B4-BE49-F238E27FC236}">
                <a16:creationId xmlns:a16="http://schemas.microsoft.com/office/drawing/2014/main" id="{1D253E45-E956-B268-9F28-8F04C3F44780}"/>
              </a:ext>
            </a:extLst>
          </p:cNvPr>
          <p:cNvCxnSpPr>
            <a:cxnSpLocks/>
          </p:cNvCxnSpPr>
          <p:nvPr/>
        </p:nvCxnSpPr>
        <p:spPr>
          <a:xfrm>
            <a:off x="853200" y="1240557"/>
            <a:ext cx="4803987" cy="0"/>
          </a:xfrm>
          <a:prstGeom prst="line">
            <a:avLst/>
          </a:prstGeom>
          <a:ln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6" name="Picture 8">
            <a:extLst>
              <a:ext uri="{FF2B5EF4-FFF2-40B4-BE49-F238E27FC236}">
                <a16:creationId xmlns:a16="http://schemas.microsoft.com/office/drawing/2014/main" id="{534B777C-E580-B458-6DAA-B3C1367933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599" y="2406157"/>
            <a:ext cx="8120744" cy="4060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4613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0FC001E-E53E-4AA4-9896-61953C110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33965-043B-2A46-935D-881D9693FAD7}" type="slidenum">
              <a:rPr lang="de-DE" smtClean="0">
                <a:solidFill>
                  <a:srgbClr val="FFFFFF">
                    <a:lumMod val="75000"/>
                  </a:srgbClr>
                </a:solidFill>
              </a:rPr>
              <a:pPr/>
              <a:t>3</a:t>
            </a:fld>
            <a:endParaRPr lang="de-DE">
              <a:solidFill>
                <a:srgbClr val="FFFFFF">
                  <a:lumMod val="75000"/>
                </a:srgbClr>
              </a:solidFill>
            </a:endParaRPr>
          </a:p>
        </p:txBody>
      </p:sp>
      <p:sp>
        <p:nvSpPr>
          <p:cNvPr id="51" name="Title 63"/>
          <p:cNvSpPr txBox="1">
            <a:spLocks/>
          </p:cNvSpPr>
          <p:nvPr/>
        </p:nvSpPr>
        <p:spPr>
          <a:xfrm>
            <a:off x="723886" y="273831"/>
            <a:ext cx="10991999" cy="586140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133" dirty="0">
                <a:latin typeface="+mn-lt"/>
              </a:rPr>
              <a:t>Virtual Try On – Necklace – Human Image Processing</a:t>
            </a:r>
            <a:endParaRPr lang="en-US" sz="2133" dirty="0">
              <a:solidFill>
                <a:srgbClr val="1D1E1D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0E06A3-8AC6-600E-EEC5-37EAA81E32A0}"/>
              </a:ext>
            </a:extLst>
          </p:cNvPr>
          <p:cNvSpPr txBox="1"/>
          <p:nvPr/>
        </p:nvSpPr>
        <p:spPr>
          <a:xfrm>
            <a:off x="723886" y="1422961"/>
            <a:ext cx="11108887" cy="66709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144000" indent="-144000" defTabSz="3600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1pPr>
            <a:lvl2pPr marL="288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2pPr>
            <a:lvl3pPr marL="432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3pPr>
            <a:lvl4pPr marL="576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4pPr>
            <a:lvl5pPr marL="720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r>
              <a:rPr lang="en-US" sz="1600" b="1" dirty="0"/>
              <a:t>Human Image Landmark Points for Necklace Overlay are detected via TF(</a:t>
            </a:r>
            <a:r>
              <a:rPr lang="en-US" sz="1600" b="1" dirty="0" err="1"/>
              <a:t>BlazePose</a:t>
            </a:r>
            <a:r>
              <a:rPr lang="en-US" sz="1600" b="1" dirty="0"/>
              <a:t>)  </a:t>
            </a:r>
          </a:p>
          <a:p>
            <a:r>
              <a:rPr lang="en-US" sz="1600" b="1" dirty="0">
                <a:solidFill>
                  <a:srgbClr val="0070C0"/>
                </a:solidFill>
              </a:rPr>
              <a:t>BLUE points </a:t>
            </a:r>
            <a:r>
              <a:rPr lang="en-US" sz="1600" b="1" dirty="0">
                <a:solidFill>
                  <a:schemeClr val="tx2"/>
                </a:solidFill>
              </a:rPr>
              <a:t>are detected </a:t>
            </a:r>
            <a:r>
              <a:rPr lang="en-US" sz="1600" b="1" dirty="0"/>
              <a:t>– </a:t>
            </a:r>
            <a:r>
              <a:rPr lang="en-US" sz="1600" b="1" dirty="0">
                <a:solidFill>
                  <a:srgbClr val="C00000"/>
                </a:solidFill>
              </a:rPr>
              <a:t>RED are computed</a:t>
            </a:r>
          </a:p>
          <a:p>
            <a:r>
              <a:rPr lang="en-US" sz="1600" b="1" dirty="0"/>
              <a:t>Necklace Image is wrapped to fit on Human Reference Points (</a:t>
            </a:r>
            <a:r>
              <a:rPr lang="en-US" sz="1600" b="1" dirty="0">
                <a:solidFill>
                  <a:srgbClr val="FFFF00"/>
                </a:solidFill>
              </a:rPr>
              <a:t>Yellow</a:t>
            </a:r>
            <a:r>
              <a:rPr lang="en-US" sz="1600" b="1" dirty="0">
                <a:solidFill>
                  <a:schemeClr val="accent6"/>
                </a:solidFill>
              </a:rPr>
              <a:t> </a:t>
            </a:r>
            <a:r>
              <a:rPr lang="en-US" sz="1600" b="1" dirty="0"/>
              <a:t>Points over </a:t>
            </a:r>
            <a:r>
              <a:rPr lang="en-US" sz="1600" b="1" dirty="0">
                <a:solidFill>
                  <a:srgbClr val="C00000"/>
                </a:solidFill>
              </a:rPr>
              <a:t>Red</a:t>
            </a:r>
            <a:r>
              <a:rPr lang="en-US" sz="1600" b="1" dirty="0">
                <a:solidFill>
                  <a:schemeClr val="accent2"/>
                </a:solidFill>
              </a:rPr>
              <a:t> </a:t>
            </a:r>
            <a:r>
              <a:rPr lang="en-US" sz="1600" b="1" dirty="0"/>
              <a:t>Points)</a:t>
            </a:r>
          </a:p>
          <a:p>
            <a:r>
              <a:rPr lang="en-US" sz="1600" b="1" dirty="0"/>
              <a:t>Any outgrowth of the Necklace overlay is removed via Selfie Segmentation to regenerate the Face skin, Hair and Earrings</a:t>
            </a:r>
          </a:p>
          <a:p>
            <a:endParaRPr lang="en-US" sz="1600" b="1" dirty="0"/>
          </a:p>
        </p:txBody>
      </p:sp>
      <p:sp>
        <p:nvSpPr>
          <p:cNvPr id="7" name="Textplatzhalter 9">
            <a:extLst>
              <a:ext uri="{FF2B5EF4-FFF2-40B4-BE49-F238E27FC236}">
                <a16:creationId xmlns:a16="http://schemas.microsoft.com/office/drawing/2014/main" id="{564198B4-AD62-A4EC-4111-23F702EE8224}"/>
              </a:ext>
            </a:extLst>
          </p:cNvPr>
          <p:cNvSpPr txBox="1">
            <a:spLocks/>
          </p:cNvSpPr>
          <p:nvPr/>
        </p:nvSpPr>
        <p:spPr>
          <a:xfrm>
            <a:off x="853201" y="927865"/>
            <a:ext cx="4240671" cy="296571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 indent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rgbClr val="FF7300"/>
              </a:buClr>
              <a:buSzPct val="100000"/>
              <a:buFont typeface="Symbol" charset="2"/>
              <a:buNone/>
              <a:defRPr sz="1600" b="0" i="0" kern="0" cap="all" spc="50" baseline="0">
                <a:solidFill>
                  <a:srgbClr val="FF7300"/>
                </a:solidFill>
                <a:latin typeface="Campton ExtraBold"/>
                <a:cs typeface="Campton Book"/>
              </a:defRPr>
            </a:lvl1pPr>
            <a:lvl2pPr marL="266700" indent="-93663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b="0" i="0">
                <a:latin typeface="Campton Book"/>
                <a:cs typeface="Campton Book"/>
              </a:defRPr>
            </a:lvl2pPr>
            <a:lvl3pPr marL="266700" indent="-93663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Symbol" charset="2"/>
              <a:buChar char="-"/>
              <a:defRPr sz="1400" b="0" i="0" baseline="0">
                <a:latin typeface="Campton Book"/>
                <a:cs typeface="Campton Book"/>
              </a:defRPr>
            </a:lvl3pPr>
            <a:lvl4pPr marL="358775" indent="-92075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Arial"/>
              <a:buChar char="•"/>
              <a:tabLst>
                <a:tab pos="989013" algn="l"/>
              </a:tabLst>
              <a:defRPr sz="1400" b="0" i="0">
                <a:latin typeface="Campton Book"/>
                <a:cs typeface="Campton Book"/>
              </a:defRPr>
            </a:lvl4pPr>
            <a:lvl5pPr marL="358775" indent="-92075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Symbol" charset="2"/>
              <a:buChar char="-"/>
              <a:tabLst>
                <a:tab pos="1163638" algn="l"/>
              </a:tabLst>
              <a:defRPr sz="1400" b="0" i="0" baseline="0">
                <a:latin typeface="Campton Book"/>
                <a:cs typeface="Campton Book"/>
              </a:defRPr>
            </a:lvl5pPr>
            <a:lvl6pPr marL="2514156" indent="-22856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275" indent="-22856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8395" indent="-22856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5514" indent="-22856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defTabSz="914193">
              <a:defRPr/>
            </a:pPr>
            <a:r>
              <a:rPr lang="en-US" dirty="0">
                <a:latin typeface="Rubik" panose="020B0604020202020204" charset="-79"/>
                <a:cs typeface="Rubik" panose="020B0604020202020204" charset="-79"/>
              </a:rPr>
              <a:t>HUMAN Image PROCESSING</a:t>
            </a:r>
          </a:p>
        </p:txBody>
      </p:sp>
      <p:cxnSp>
        <p:nvCxnSpPr>
          <p:cNvPr id="9" name="Gerader Verbinder 10">
            <a:extLst>
              <a:ext uri="{FF2B5EF4-FFF2-40B4-BE49-F238E27FC236}">
                <a16:creationId xmlns:a16="http://schemas.microsoft.com/office/drawing/2014/main" id="{1D253E45-E956-B268-9F28-8F04C3F44780}"/>
              </a:ext>
            </a:extLst>
          </p:cNvPr>
          <p:cNvCxnSpPr>
            <a:cxnSpLocks/>
          </p:cNvCxnSpPr>
          <p:nvPr/>
        </p:nvCxnSpPr>
        <p:spPr>
          <a:xfrm>
            <a:off x="853200" y="1240557"/>
            <a:ext cx="4803987" cy="0"/>
          </a:xfrm>
          <a:prstGeom prst="line">
            <a:avLst/>
          </a:prstGeom>
          <a:ln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6" name="Picture 4">
            <a:extLst>
              <a:ext uri="{FF2B5EF4-FFF2-40B4-BE49-F238E27FC236}">
                <a16:creationId xmlns:a16="http://schemas.microsoft.com/office/drawing/2014/main" id="{24F8367F-4914-CD02-BC76-B85C78BBB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886" y="2784023"/>
            <a:ext cx="11341100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3317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267</Words>
  <Application>Microsoft Office PowerPoint</Application>
  <PresentationFormat>Widescreen</PresentationFormat>
  <Paragraphs>26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Arial</vt:lpstr>
      <vt:lpstr>Calibri</vt:lpstr>
      <vt:lpstr>Calibri Light</vt:lpstr>
      <vt:lpstr>Rubik</vt:lpstr>
      <vt:lpstr>Symbol</vt:lpstr>
      <vt:lpstr>Verdana</vt:lpstr>
      <vt:lpstr>Office Theme</vt:lpstr>
      <vt:lpstr>Virtual Try On Solutions- Necklace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Alok Dube</dc:creator>
  <cp:lastModifiedBy>Alok Dube</cp:lastModifiedBy>
  <cp:revision>9</cp:revision>
  <dcterms:created xsi:type="dcterms:W3CDTF">2023-11-22T06:48:05Z</dcterms:created>
  <dcterms:modified xsi:type="dcterms:W3CDTF">2023-12-18T08:53:12Z</dcterms:modified>
</cp:coreProperties>
</file>

<file path=docProps/thumbnail.jpeg>
</file>